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  <p:sldId id="261" r:id="rId5"/>
    <p:sldId id="262" r:id="rId6"/>
    <p:sldId id="257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3C8D"/>
    <a:srgbClr val="DB3C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>
        <p:scale>
          <a:sx n="50" d="100"/>
          <a:sy n="50" d="100"/>
        </p:scale>
        <p:origin x="-510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F400BE-5786-B83B-5F78-3C2266A83E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3872D3D-AD39-0850-28E2-F0A759DC00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DBD993-BF87-7AED-C2F1-B37591CAD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1B86-B520-1D4F-9703-302E92AB9C49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E3ADDA3-A96A-56E9-2364-54DDB9CD5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0F2DC4-9CE8-5E96-F2EC-91391F2FA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0AEB-BC7F-AD45-AC4D-9735CACE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26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1C86D8-C786-E2A0-2637-8D6AB7FA6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44A760E-F52F-B313-46A2-C1005DB582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4E6C01E-C88A-AEE2-5690-1063E1C43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1B86-B520-1D4F-9703-302E92AB9C49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FFDCE0-7958-FE95-57BD-9B1B92D8D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3FFF1C-9F76-24F7-E958-EE4AAA472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0AEB-BC7F-AD45-AC4D-9735CACE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C378771-A0E5-5268-8617-6D0D933417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C2F07FB-33E2-E636-9E71-2F7F0C3369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46951D-228D-D971-D37D-9C2E7D653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1B86-B520-1D4F-9703-302E92AB9C49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09BA2A8-55C4-BBBF-B317-BAF81325D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4BD1D8E-0ECE-9992-C7B9-5E3D96F7E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0AEB-BC7F-AD45-AC4D-9735CACE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40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618902-0465-FE14-9AF8-0ABD1CAA7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AC3E99-B4C4-0E60-2AB6-A33E9871A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9DDD5D2-87BF-07BE-0C3A-49E34445A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1B86-B520-1D4F-9703-302E92AB9C49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5372ED5-4ABD-313F-8A6A-6944FF538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84E52D9-B593-0461-38A2-4DA7B467D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0AEB-BC7F-AD45-AC4D-9735CACE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798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06988A-D849-7785-2C73-829B293CB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07DCF27-8081-0D1E-A293-3F596A2BE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31D3F7F-F615-5091-93BD-EB5D90C9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1B86-B520-1D4F-9703-302E92AB9C49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1B4CB0-7333-A4D2-52E3-F808E483A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ED688F2-5FED-5704-9029-97B5E76FF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0AEB-BC7F-AD45-AC4D-9735CACE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74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CF9F0F-8249-8633-7364-814EFA5E6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B103D5-E2B3-8F34-4528-366A22841A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0F2D16F-599D-360C-A8F4-EB47431FB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1BA4EAB-FF58-8FEA-94C9-B0C64F854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1B86-B520-1D4F-9703-302E92AB9C49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C1848A1-E216-44F5-5A76-A3128AAF8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BA66CD1-ED3C-16B6-3424-C2EBB943E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0AEB-BC7F-AD45-AC4D-9735CACE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339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FCF9F7-BFBF-3A04-5000-07A4A08DE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710998B-6CB6-3EE7-5BDD-F0BD15B5D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3C196AA-827E-C23C-215D-CC1C50ED44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D65287D-C86E-30D5-F836-DD33757672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36FB576-1376-C205-5563-C903304A75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25A2D8D-2919-E503-DC60-E1C108C71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1B86-B520-1D4F-9703-302E92AB9C49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8BD4D5C-4B97-362D-B3B1-95BDC73B2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F89C5F5-D506-3FD9-2C61-4823DFF8E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0AEB-BC7F-AD45-AC4D-9735CACE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42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B96C37-319C-1058-0E7C-8C8AB01B4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43F0D15-6C05-11AD-EEF8-4AC0BEFBC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1B86-B520-1D4F-9703-302E92AB9C49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4FD30A1-86FC-FE95-5927-B0942BD98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0B6461B-8FAC-D8FA-5201-317A5781C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0AEB-BC7F-AD45-AC4D-9735CACE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31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2FF9BFC-5911-CB71-05D7-36A40F336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1B86-B520-1D4F-9703-302E92AB9C49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AF44DB0-2942-9B4D-D5E9-DC9BA7E0B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0297BFE-CC1C-F3AF-A917-102CC9900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0AEB-BC7F-AD45-AC4D-9735CACE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9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2322C6-1411-3E86-5CB2-45AB3C438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A4012F-8D8F-91F7-F8EA-5FFE5F97F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8D4D115-BE33-BCE8-B989-E2DB6A6B1E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BCCE1A0-70C2-6218-C39E-3534D24AE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1B86-B520-1D4F-9703-302E92AB9C49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EAB1CCA-3E7E-A9F7-AC55-0D5F5952A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B63AF9E-F0F5-5FC4-BFFF-0924C042C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0AEB-BC7F-AD45-AC4D-9735CACE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1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0BF0D0-29CF-0BE9-E7F9-790D85D30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6C50E21-39ED-8E17-82C5-86EAB699AB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B46D6E7-F858-18A0-2787-C2CA17C9F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0F5359C-EA1F-D236-0A0C-52B70B2E1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1B86-B520-1D4F-9703-302E92AB9C49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09E94E5-314D-C117-2514-84DF406E1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370705D-107C-C27A-E156-3A7C33BCF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0AEB-BC7F-AD45-AC4D-9735CACE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30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87F5579-64B4-D926-4F66-F97BC7BC4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9979F72-967F-FEBC-B560-FEE8FA5AA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9CD6845-8078-845A-7802-C22E13218F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51B86-B520-1D4F-9703-302E92AB9C49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180B86-1B36-F675-3035-97CEBE35B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C15A463-98D9-FE10-B422-8539A0ED47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F0AEB-BC7F-AD45-AC4D-9735CACE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43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30DE66-480D-FF20-194A-EF58D9C854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3314A00-2A0A-053C-3F38-26348B1B8F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xmlns="" id="{CEF66D6F-0DDC-D11F-FD7C-BE91440C3B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C62931A-28FF-7AFF-A67D-7658F904B406}"/>
              </a:ext>
            </a:extLst>
          </p:cNvPr>
          <p:cNvSpPr txBox="1"/>
          <p:nvPr/>
        </p:nvSpPr>
        <p:spPr>
          <a:xfrm>
            <a:off x="2476501" y="2444115"/>
            <a:ext cx="61845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DB3C8D"/>
                </a:solidFill>
              </a:rPr>
              <a:t>Organ Donation: </a:t>
            </a:r>
          </a:p>
          <a:p>
            <a:pPr algn="ctr"/>
            <a:r>
              <a:rPr lang="en-US" sz="6000" b="1" dirty="0" smtClean="0">
                <a:solidFill>
                  <a:srgbClr val="DB3C8D"/>
                </a:solidFill>
              </a:rPr>
              <a:t>the ‘gift of life’</a:t>
            </a:r>
            <a:endParaRPr lang="en-US" sz="6000" b="1" dirty="0">
              <a:solidFill>
                <a:srgbClr val="DB3C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530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93194A-4732-E839-8A99-45D7EA6A9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 descr="A picture containing shape&#10;&#10;Description automatically generated">
            <a:extLst>
              <a:ext uri="{FF2B5EF4-FFF2-40B4-BE49-F238E27FC236}">
                <a16:creationId xmlns:a16="http://schemas.microsoft.com/office/drawing/2014/main" xmlns="" id="{E84D8ACA-CB62-C92A-361E-47A279C9A3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9" y="0"/>
            <a:ext cx="12180722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91C1912-FCAB-2A3E-70ED-7098D8203A61}"/>
              </a:ext>
            </a:extLst>
          </p:cNvPr>
          <p:cNvSpPr txBox="1"/>
          <p:nvPr/>
        </p:nvSpPr>
        <p:spPr>
          <a:xfrm>
            <a:off x="222422" y="197708"/>
            <a:ext cx="3262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D93C8D"/>
                </a:solidFill>
              </a:rPr>
              <a:t>Daíthí’s</a:t>
            </a:r>
            <a:r>
              <a:rPr lang="en-US" b="1" dirty="0" smtClean="0">
                <a:solidFill>
                  <a:srgbClr val="D93C8D"/>
                </a:solidFill>
              </a:rPr>
              <a:t> Law</a:t>
            </a:r>
            <a:endParaRPr lang="en-US" b="1" dirty="0">
              <a:solidFill>
                <a:srgbClr val="D93C8D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020437"/>
            <a:ext cx="10248900" cy="527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GB" sz="4000" b="1" dirty="0" smtClean="0">
                <a:solidFill>
                  <a:schemeClr val="tx2"/>
                </a:solidFill>
              </a:rPr>
              <a:t>From next spring, the law around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sz="4000" b="1" dirty="0" smtClean="0">
                <a:solidFill>
                  <a:schemeClr val="tx2"/>
                </a:solidFill>
              </a:rPr>
              <a:t>organ donation will change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3600" dirty="0" smtClean="0">
                <a:solidFill>
                  <a:schemeClr val="tx2"/>
                </a:solidFill>
              </a:rPr>
              <a:t>What does the law change mean?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2"/>
                </a:solidFill>
              </a:rPr>
              <a:t>Unless </a:t>
            </a:r>
            <a:r>
              <a:rPr lang="en-GB" sz="2800" dirty="0">
                <a:solidFill>
                  <a:schemeClr val="tx2"/>
                </a:solidFill>
              </a:rPr>
              <a:t>you </a:t>
            </a:r>
            <a:r>
              <a:rPr lang="en-GB" sz="2800" dirty="0" smtClean="0">
                <a:solidFill>
                  <a:schemeClr val="tx2"/>
                </a:solidFill>
              </a:rPr>
              <a:t>choose to opt </a:t>
            </a:r>
            <a:r>
              <a:rPr lang="en-GB" sz="2800" dirty="0">
                <a:solidFill>
                  <a:schemeClr val="tx2"/>
                </a:solidFill>
              </a:rPr>
              <a:t>out, or are in an excluded group, it will be considered that you agree to be an organ donor when you die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2"/>
                </a:solidFill>
              </a:rPr>
              <a:t>Families will </a:t>
            </a:r>
            <a:r>
              <a:rPr lang="en-GB" sz="2800" dirty="0" smtClean="0">
                <a:solidFill>
                  <a:schemeClr val="tx2"/>
                </a:solidFill>
              </a:rPr>
              <a:t>always be consulted before donation goes ahead</a:t>
            </a:r>
            <a:endParaRPr lang="en-GB" sz="2800" b="1" dirty="0">
              <a:solidFill>
                <a:schemeClr val="tx2"/>
              </a:solidFill>
            </a:endParaRP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2"/>
                </a:solidFill>
              </a:rPr>
              <a:t>Organ donation is </a:t>
            </a:r>
            <a:r>
              <a:rPr lang="en-GB" sz="2800" i="1" dirty="0" smtClean="0">
                <a:solidFill>
                  <a:schemeClr val="tx2"/>
                </a:solidFill>
              </a:rPr>
              <a:t>your</a:t>
            </a:r>
            <a:r>
              <a:rPr lang="en-GB" sz="2800" dirty="0" smtClean="0">
                <a:solidFill>
                  <a:schemeClr val="tx2"/>
                </a:solidFill>
              </a:rPr>
              <a:t> decision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2"/>
                </a:solidFill>
              </a:rPr>
              <a:t>Please #</a:t>
            </a:r>
            <a:r>
              <a:rPr lang="en-GB" sz="2800" dirty="0" err="1" smtClean="0">
                <a:solidFill>
                  <a:schemeClr val="tx2"/>
                </a:solidFill>
              </a:rPr>
              <a:t>HaveTheChat</a:t>
            </a:r>
            <a:r>
              <a:rPr lang="en-GB" sz="2800" dirty="0" smtClean="0">
                <a:solidFill>
                  <a:schemeClr val="tx2"/>
                </a:solidFill>
              </a:rPr>
              <a:t> about your organ donation decision</a:t>
            </a:r>
            <a:endParaRPr lang="en-GB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372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93194A-4732-E839-8A99-45D7EA6A9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 descr="A picture containing shape&#10;&#10;Description automatically generated">
            <a:extLst>
              <a:ext uri="{FF2B5EF4-FFF2-40B4-BE49-F238E27FC236}">
                <a16:creationId xmlns:a16="http://schemas.microsoft.com/office/drawing/2014/main" xmlns="" id="{E84D8ACA-CB62-C92A-361E-47A279C9A3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9" y="0"/>
            <a:ext cx="12180722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91C1912-FCAB-2A3E-70ED-7098D8203A61}"/>
              </a:ext>
            </a:extLst>
          </p:cNvPr>
          <p:cNvSpPr txBox="1"/>
          <p:nvPr/>
        </p:nvSpPr>
        <p:spPr>
          <a:xfrm>
            <a:off x="222422" y="197708"/>
            <a:ext cx="3262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D93C8D"/>
                </a:solidFill>
              </a:rPr>
              <a:t>Organ donation facts</a:t>
            </a:r>
            <a:endParaRPr lang="en-US" b="1" dirty="0">
              <a:solidFill>
                <a:srgbClr val="D93C8D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443841"/>
            <a:ext cx="1080135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2"/>
                </a:solidFill>
              </a:rPr>
              <a:t>Organ donation is giving the </a:t>
            </a:r>
            <a:r>
              <a:rPr lang="en-GB" sz="3200" dirty="0" smtClean="0">
                <a:solidFill>
                  <a:schemeClr val="tx2"/>
                </a:solidFill>
              </a:rPr>
              <a:t>‘gift </a:t>
            </a:r>
            <a:r>
              <a:rPr lang="en-GB" sz="3200" dirty="0">
                <a:solidFill>
                  <a:schemeClr val="tx2"/>
                </a:solidFill>
              </a:rPr>
              <a:t>of </a:t>
            </a:r>
            <a:r>
              <a:rPr lang="en-GB" sz="3200" dirty="0" smtClean="0">
                <a:solidFill>
                  <a:schemeClr val="tx2"/>
                </a:solidFill>
              </a:rPr>
              <a:t>life’ </a:t>
            </a:r>
            <a:r>
              <a:rPr lang="en-GB" sz="3200" dirty="0">
                <a:solidFill>
                  <a:schemeClr val="tx2"/>
                </a:solidFill>
              </a:rPr>
              <a:t>to someone who needs a transplant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2"/>
                </a:solidFill>
              </a:rPr>
              <a:t>It includes both organs and tissue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2"/>
                </a:solidFill>
              </a:rPr>
              <a:t>It includes both living and deceased donation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2"/>
                </a:solidFill>
              </a:rPr>
              <a:t>Anyone can register a decision to become an organ donor after death, there is no age </a:t>
            </a:r>
            <a:r>
              <a:rPr lang="en-GB" sz="3200" dirty="0" smtClean="0">
                <a:solidFill>
                  <a:schemeClr val="tx2"/>
                </a:solidFill>
              </a:rPr>
              <a:t>limit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2"/>
                </a:solidFill>
              </a:rPr>
              <a:t>1 donor can save or improve the lives of up to 9 people </a:t>
            </a:r>
          </a:p>
        </p:txBody>
      </p:sp>
    </p:spTree>
    <p:extLst>
      <p:ext uri="{BB962C8B-B14F-4D97-AF65-F5344CB8AC3E}">
        <p14:creationId xmlns:p14="http://schemas.microsoft.com/office/powerpoint/2010/main" val="2444522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93194A-4732-E839-8A99-45D7EA6A9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 descr="A picture containing shape&#10;&#10;Description automatically generated">
            <a:extLst>
              <a:ext uri="{FF2B5EF4-FFF2-40B4-BE49-F238E27FC236}">
                <a16:creationId xmlns:a16="http://schemas.microsoft.com/office/drawing/2014/main" xmlns="" id="{E84D8ACA-CB62-C92A-361E-47A279C9A3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9" y="0"/>
            <a:ext cx="12180722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91C1912-FCAB-2A3E-70ED-7098D8203A61}"/>
              </a:ext>
            </a:extLst>
          </p:cNvPr>
          <p:cNvSpPr txBox="1"/>
          <p:nvPr/>
        </p:nvSpPr>
        <p:spPr>
          <a:xfrm>
            <a:off x="222422" y="197708"/>
            <a:ext cx="3262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D93C8D"/>
                </a:solidFill>
              </a:rPr>
              <a:t>Organ donation facts</a:t>
            </a:r>
            <a:endParaRPr lang="en-US" b="1" dirty="0">
              <a:solidFill>
                <a:srgbClr val="D93C8D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2450" y="1443841"/>
            <a:ext cx="1110615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2"/>
                </a:solidFill>
              </a:rPr>
              <a:t>90% of people in </a:t>
            </a:r>
            <a:r>
              <a:rPr lang="en-GB" sz="3200" dirty="0" smtClean="0">
                <a:solidFill>
                  <a:schemeClr val="tx2"/>
                </a:solidFill>
              </a:rPr>
              <a:t>Northern Ireland </a:t>
            </a:r>
            <a:r>
              <a:rPr lang="en-GB" sz="3200" dirty="0">
                <a:solidFill>
                  <a:schemeClr val="tx2"/>
                </a:solidFill>
              </a:rPr>
              <a:t>support organ </a:t>
            </a:r>
            <a:r>
              <a:rPr lang="en-GB" sz="3200" dirty="0" smtClean="0">
                <a:solidFill>
                  <a:schemeClr val="tx2"/>
                </a:solidFill>
              </a:rPr>
              <a:t>donation</a:t>
            </a:r>
            <a:endParaRPr lang="en-GB" sz="3200" dirty="0">
              <a:solidFill>
                <a:schemeClr val="tx2"/>
              </a:solidFill>
            </a:endParaRP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2"/>
                </a:solidFill>
              </a:rPr>
              <a:t>But only 51% </a:t>
            </a:r>
            <a:r>
              <a:rPr lang="en-GB" sz="3200" dirty="0" smtClean="0">
                <a:solidFill>
                  <a:schemeClr val="tx2"/>
                </a:solidFill>
              </a:rPr>
              <a:t>have registered </a:t>
            </a:r>
            <a:r>
              <a:rPr lang="en-GB" sz="3200" dirty="0">
                <a:solidFill>
                  <a:schemeClr val="tx2"/>
                </a:solidFill>
              </a:rPr>
              <a:t>on the </a:t>
            </a:r>
            <a:r>
              <a:rPr lang="en-GB" sz="3200" dirty="0" smtClean="0">
                <a:solidFill>
                  <a:schemeClr val="tx2"/>
                </a:solidFill>
              </a:rPr>
              <a:t>NHS Organ Donor Register</a:t>
            </a:r>
            <a:endParaRPr lang="en-GB" sz="3200" dirty="0">
              <a:solidFill>
                <a:schemeClr val="tx2"/>
              </a:solidFill>
            </a:endParaRP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2"/>
                </a:solidFill>
              </a:rPr>
              <a:t>Only half of families agree to donation if they don’t know their loved one’s </a:t>
            </a:r>
            <a:r>
              <a:rPr lang="en-GB" sz="3200" dirty="0" smtClean="0">
                <a:solidFill>
                  <a:schemeClr val="tx2"/>
                </a:solidFill>
              </a:rPr>
              <a:t>decision</a:t>
            </a:r>
            <a:endParaRPr lang="en-GB" sz="3200" dirty="0">
              <a:solidFill>
                <a:schemeClr val="tx2"/>
              </a:solidFill>
            </a:endParaRP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2"/>
                </a:solidFill>
              </a:rPr>
              <a:t>This rises to 9 out of 10 when their </a:t>
            </a:r>
            <a:r>
              <a:rPr lang="en-GB" sz="3200" dirty="0" smtClean="0">
                <a:solidFill>
                  <a:schemeClr val="tx2"/>
                </a:solidFill>
              </a:rPr>
              <a:t>loved one’s decision </a:t>
            </a:r>
            <a:r>
              <a:rPr lang="en-GB" sz="3200" dirty="0">
                <a:solidFill>
                  <a:schemeClr val="tx2"/>
                </a:solidFill>
              </a:rPr>
              <a:t>is </a:t>
            </a:r>
            <a:r>
              <a:rPr lang="en-GB" sz="3200" dirty="0" smtClean="0">
                <a:solidFill>
                  <a:schemeClr val="tx2"/>
                </a:solidFill>
              </a:rPr>
              <a:t>known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2"/>
                </a:solidFill>
              </a:rPr>
              <a:t>Please #</a:t>
            </a:r>
            <a:r>
              <a:rPr lang="en-GB" sz="3200" dirty="0" err="1">
                <a:solidFill>
                  <a:schemeClr val="tx2"/>
                </a:solidFill>
              </a:rPr>
              <a:t>HaveTheChat</a:t>
            </a:r>
            <a:r>
              <a:rPr lang="en-GB" sz="3200" dirty="0">
                <a:solidFill>
                  <a:schemeClr val="tx2"/>
                </a:solidFill>
              </a:rPr>
              <a:t> about your organ donation </a:t>
            </a:r>
            <a:r>
              <a:rPr lang="en-GB" sz="3200" dirty="0" smtClean="0">
                <a:solidFill>
                  <a:schemeClr val="tx2"/>
                </a:solidFill>
              </a:rPr>
              <a:t>decision</a:t>
            </a:r>
            <a:endParaRPr lang="en-GB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643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93194A-4732-E839-8A99-45D7EA6A9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 descr="A picture containing shape&#10;&#10;Description automatically generated">
            <a:extLst>
              <a:ext uri="{FF2B5EF4-FFF2-40B4-BE49-F238E27FC236}">
                <a16:creationId xmlns:a16="http://schemas.microsoft.com/office/drawing/2014/main" xmlns="" id="{E84D8ACA-CB62-C92A-361E-47A279C9A3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9" y="0"/>
            <a:ext cx="12180722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91C1912-FCAB-2A3E-70ED-7098D8203A61}"/>
              </a:ext>
            </a:extLst>
          </p:cNvPr>
          <p:cNvSpPr txBox="1"/>
          <p:nvPr/>
        </p:nvSpPr>
        <p:spPr>
          <a:xfrm>
            <a:off x="222422" y="197708"/>
            <a:ext cx="3262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D93C8D"/>
                </a:solidFill>
              </a:rPr>
              <a:t>Living donation</a:t>
            </a:r>
            <a:endParaRPr lang="en-US" b="1" dirty="0">
              <a:solidFill>
                <a:srgbClr val="D93C8D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2450" y="1443841"/>
            <a:ext cx="1080135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2"/>
                </a:solidFill>
              </a:rPr>
              <a:t>You can be a living donor by donating: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2"/>
                </a:solidFill>
              </a:rPr>
              <a:t>A kidney</a:t>
            </a:r>
          </a:p>
          <a:p>
            <a:pPr marL="914400" lvl="1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2"/>
                </a:solidFill>
              </a:rPr>
              <a:t>Part of your liver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tx2"/>
                </a:solidFill>
              </a:rPr>
              <a:t>Each year in the UK, over 1,000 people donate a </a:t>
            </a:r>
            <a:r>
              <a:rPr lang="en-GB" sz="3200" dirty="0">
                <a:solidFill>
                  <a:schemeClr val="tx2"/>
                </a:solidFill>
              </a:rPr>
              <a:t>kidney or part of their liver</a:t>
            </a:r>
            <a:endParaRPr lang="en-GB" sz="3200" dirty="0" smtClean="0">
              <a:solidFill>
                <a:schemeClr val="tx2"/>
              </a:solidFill>
            </a:endParaRP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tx2"/>
                </a:solidFill>
              </a:rPr>
              <a:t>You can donate to a relative, a friend, or someone you     don’t know</a:t>
            </a:r>
          </a:p>
        </p:txBody>
      </p:sp>
    </p:spTree>
    <p:extLst>
      <p:ext uri="{BB962C8B-B14F-4D97-AF65-F5344CB8AC3E}">
        <p14:creationId xmlns:p14="http://schemas.microsoft.com/office/powerpoint/2010/main" val="570825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93194A-4732-E839-8A99-45D7EA6A9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 descr="A picture containing shape&#10;&#10;Description automatically generated">
            <a:extLst>
              <a:ext uri="{FF2B5EF4-FFF2-40B4-BE49-F238E27FC236}">
                <a16:creationId xmlns:a16="http://schemas.microsoft.com/office/drawing/2014/main" xmlns="" id="{E84D8ACA-CB62-C92A-361E-47A279C9A3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9" y="0"/>
            <a:ext cx="12180722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91C1912-FCAB-2A3E-70ED-7098D8203A61}"/>
              </a:ext>
            </a:extLst>
          </p:cNvPr>
          <p:cNvSpPr txBox="1"/>
          <p:nvPr/>
        </p:nvSpPr>
        <p:spPr>
          <a:xfrm>
            <a:off x="222422" y="197708"/>
            <a:ext cx="3262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D93C8D"/>
                </a:solidFill>
              </a:rPr>
              <a:t>Organ donation figures</a:t>
            </a:r>
            <a:endParaRPr lang="en-US" b="1" dirty="0">
              <a:solidFill>
                <a:srgbClr val="D93C8D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177141"/>
            <a:ext cx="1133475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tx2"/>
                </a:solidFill>
              </a:rPr>
              <a:t>51% of people have opted-in to the NHS Organ Donor Register </a:t>
            </a:r>
          </a:p>
          <a:p>
            <a:pPr marL="342900" lvl="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tx2"/>
                </a:solidFill>
              </a:rPr>
              <a:t>122 patients in Northern Ireland are on </a:t>
            </a:r>
            <a:r>
              <a:rPr lang="en-GB" sz="3200" dirty="0">
                <a:solidFill>
                  <a:schemeClr val="tx2"/>
                </a:solidFill>
              </a:rPr>
              <a:t>the </a:t>
            </a:r>
            <a:r>
              <a:rPr lang="en-GB" sz="3200" dirty="0" smtClean="0">
                <a:solidFill>
                  <a:schemeClr val="tx2"/>
                </a:solidFill>
              </a:rPr>
              <a:t>transplant waiting </a:t>
            </a:r>
            <a:r>
              <a:rPr lang="en-GB" sz="3200" dirty="0">
                <a:solidFill>
                  <a:schemeClr val="tx2"/>
                </a:solidFill>
              </a:rPr>
              <a:t>list </a:t>
            </a:r>
            <a:endParaRPr lang="en-GB" sz="3200" dirty="0" smtClean="0">
              <a:solidFill>
                <a:schemeClr val="tx2"/>
              </a:solidFill>
            </a:endParaRP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tx2"/>
                </a:solidFill>
              </a:rPr>
              <a:t>Last year in NI, 55 donors </a:t>
            </a:r>
            <a:r>
              <a:rPr lang="en-GB" sz="3200" dirty="0">
                <a:solidFill>
                  <a:schemeClr val="tx2"/>
                </a:solidFill>
              </a:rPr>
              <a:t>enabled 127 transplants to take </a:t>
            </a:r>
            <a:r>
              <a:rPr lang="en-GB" sz="3200" dirty="0" smtClean="0">
                <a:solidFill>
                  <a:schemeClr val="tx2"/>
                </a:solidFill>
              </a:rPr>
              <a:t>place across the UK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tx2"/>
                </a:solidFill>
              </a:rPr>
              <a:t>Last year in NI, there were 64 living donors</a:t>
            </a:r>
            <a:endParaRPr lang="en-GB" sz="3200" dirty="0">
              <a:solidFill>
                <a:schemeClr val="tx2"/>
              </a:solidFill>
            </a:endParaRP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tx2"/>
                </a:solidFill>
              </a:rPr>
              <a:t>Last year, 156 patients in NI received a transplant to save and transform their lives</a:t>
            </a:r>
          </a:p>
        </p:txBody>
      </p:sp>
    </p:spTree>
    <p:extLst>
      <p:ext uri="{BB962C8B-B14F-4D97-AF65-F5344CB8AC3E}">
        <p14:creationId xmlns:p14="http://schemas.microsoft.com/office/powerpoint/2010/main" val="130612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93194A-4732-E839-8A99-45D7EA6A9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 descr="A picture containing shape&#10;&#10;Description automatically generated">
            <a:extLst>
              <a:ext uri="{FF2B5EF4-FFF2-40B4-BE49-F238E27FC236}">
                <a16:creationId xmlns:a16="http://schemas.microsoft.com/office/drawing/2014/main" xmlns="" id="{E84D8ACA-CB62-C92A-361E-47A279C9A3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9" y="0"/>
            <a:ext cx="12180722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449343" y="1682672"/>
            <a:ext cx="9293313" cy="16767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GB" sz="4800" b="1" dirty="0">
                <a:solidFill>
                  <a:schemeClr val="tx2"/>
                </a:solidFill>
              </a:rPr>
              <a:t>Please #</a:t>
            </a:r>
            <a:r>
              <a:rPr lang="en-GB" sz="4800" b="1" dirty="0" err="1">
                <a:solidFill>
                  <a:schemeClr val="tx2"/>
                </a:solidFill>
              </a:rPr>
              <a:t>HaveTheChat</a:t>
            </a:r>
            <a:r>
              <a:rPr lang="en-GB" sz="4800" b="1" dirty="0">
                <a:solidFill>
                  <a:schemeClr val="tx2"/>
                </a:solidFill>
              </a:rPr>
              <a:t> </a:t>
            </a:r>
            <a:endParaRPr lang="en-GB" sz="4800" b="1" dirty="0" smtClean="0">
              <a:solidFill>
                <a:schemeClr val="tx2"/>
              </a:solidFill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GB" sz="4800" b="1" dirty="0" smtClean="0">
                <a:solidFill>
                  <a:schemeClr val="tx2"/>
                </a:solidFill>
              </a:rPr>
              <a:t>about </a:t>
            </a:r>
            <a:r>
              <a:rPr lang="en-GB" sz="4800" b="1" dirty="0">
                <a:solidFill>
                  <a:schemeClr val="tx2"/>
                </a:solidFill>
              </a:rPr>
              <a:t>your organ donation decision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94767" y="4509641"/>
            <a:ext cx="84024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tx2"/>
                </a:solidFill>
              </a:rPr>
              <a:t>Find out more and register your decision at: www.organdonationni.info</a:t>
            </a:r>
            <a:endParaRPr lang="en-GB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259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255</Words>
  <Application>Microsoft Office PowerPoint</Application>
  <PresentationFormat>Custom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Caelim Boyle</dc:creator>
  <cp:lastModifiedBy>Catherine McKeown</cp:lastModifiedBy>
  <cp:revision>13</cp:revision>
  <dcterms:created xsi:type="dcterms:W3CDTF">2022-04-26T15:26:51Z</dcterms:created>
  <dcterms:modified xsi:type="dcterms:W3CDTF">2022-05-04T12:54:11Z</dcterms:modified>
</cp:coreProperties>
</file>